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0.15476989855500012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9.5155000000000101E-2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0.99339699999999986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9.5153999999999961E-2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0.34130799999999972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0.60202100000000058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7.0462930000000004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0.15415617342529941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9.5215000000000494E-2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0.99402200000000018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9.5213999999999466E-2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0.34152300000000047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0.8308289999999996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7.4578519999999999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1.4902129999999998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0.43933399999999967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0.12248300000000079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1.2787059999999997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0.12248300000000079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0.43933399999999878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5.7858000000001297E-2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8.7139039999999994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5.8927999999999869E-2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0.35741499999999959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9.964400000000051E-2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1.0402750000000003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9.9644999999999762E-2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0.35741399999999945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0.55900900000000053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7.2517870000000002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0.1284200000000002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0.34305900000000022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9.5641999999999783E-2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0.99848900000000018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9.5641999999999783E-2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0.34305800000000097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0.76634199999999986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8.2335899999999995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5.256599999999878E-2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0.15377900000000011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4.2873000000000161E-2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0.44758500000000012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4.2872000000000909E-2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0.15377999999999936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0.12877100000000041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9.0108010000000007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34</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5.5889000000000078E-2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0.34047199999999966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9.4921000000000255E-2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0.99096099999999954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9.4921000000000255E-2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0.34047200000000011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0.71814100000000014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4.8730229999999999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0.32130700000000001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0.34524799999999978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9.6252999999999922E-2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1.0048649999999997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9.625200000000067E-2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0.34524899999999992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0.85592999999999986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6.9996460000000003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0.3534569852575995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0.15695200000000042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1.6385499999999995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0.15695200000000042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0.56296799999999969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0.63853500000000096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7.728777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0.98068099999999969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0.37027599999999961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0.10322999999999993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1.0777070000000002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0.10322999999999993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0.37027600000000049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0.48787199999999942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8.7453579999999995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1.1500470000000003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0.43508499999999994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0.12129799999999946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1.266337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0.12129800000000035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0.4350839999999998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0.81315300000000068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6.2203010000000001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Q44. Did hospital staff discuss with you whether you may need any further health or social care services after leaving hospital?</c:v>
                </c:pt>
                <c:pt idx="1">
                  <c:v>Feedback on care Q49. During your hospital stay, were you ever asked to give your views on the quality of your care?</c:v>
                </c:pt>
                <c:pt idx="2">
                  <c:v>The hospital and ward Q11. Were you offered food that met any dietary needs or requirements you had?</c:v>
                </c:pt>
                <c:pt idx="3">
                  <c:v>The hospital and ward Q7. Did the hospital staff explain the reasons for changing wards during the night in a way you could understand?</c:v>
                </c:pt>
                <c:pt idx="4">
                  <c:v>Admission to hospital Q3. How long do you feel you had to wait to get to a bed on a ward after you arrived at the hospital?</c:v>
                </c:pt>
              </c:strCache>
            </c:strRef>
          </c:cat>
          <c:val>
            <c:numRef>
              <c:f>Sheet1!$B$2:$B$6</c:f>
              <c:numCache>
                <c:formatCode>0.0</c:formatCode>
                <c:ptCount val="5"/>
                <c:pt idx="0">
                  <c:v>8.6999999999999993</c:v>
                </c:pt>
                <c:pt idx="1">
                  <c:v>1.9</c:v>
                </c:pt>
                <c:pt idx="2">
                  <c:v>8.8000000000000007</c:v>
                </c:pt>
                <c:pt idx="3">
                  <c:v>7.2</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Q44. Did hospital staff discuss with you whether you may need any further health or social care services after leaving hospital?</c:v>
                </c:pt>
                <c:pt idx="1">
                  <c:v>Feedback on care Q49. During your hospital stay, were you ever asked to give your views on the quality of your care?</c:v>
                </c:pt>
                <c:pt idx="2">
                  <c:v>The hospital and ward Q11. Were you offered food that met any dietary needs or requirements you had?</c:v>
                </c:pt>
                <c:pt idx="3">
                  <c:v>The hospital and ward Q7. Did the hospital staff explain the reasons for changing wards during the night in a way you could understand?</c:v>
                </c:pt>
                <c:pt idx="4">
                  <c:v>Admission to hospital Q3. How long do you feel you had to wait to get to a bed on a ward after you arrived at the hospital?</c:v>
                </c:pt>
              </c:strCache>
            </c:strRef>
          </c:cat>
          <c:val>
            <c:numRef>
              <c:f>Sheet1!$C$2:$C$6</c:f>
              <c:numCache>
                <c:formatCode>0.0</c:formatCode>
                <c:ptCount val="5"/>
                <c:pt idx="0">
                  <c:v>8</c:v>
                </c:pt>
                <c:pt idx="1">
                  <c:v>1.4</c:v>
                </c:pt>
                <c:pt idx="2">
                  <c:v>8.3000000000000007</c:v>
                </c:pt>
                <c:pt idx="3">
                  <c:v>6.7</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Your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1.92139407312461</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4.9428557190600075E-2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0.13357899999999989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1.3945439999999998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0.13357900000000011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0.47913400000000017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0.75330699999999995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1.921394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Your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9.2163220326188995</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Q12. How would you rate the hospital food?</c:v>
                </c:pt>
                <c:pt idx="2">
                  <c:v>Doctors Q18. When doctors spoke about your care in front of you, were you included in the conversation?</c:v>
                </c:pt>
                <c:pt idx="3">
                  <c:v>The hospital and ward Q13. Did you get enough help from staff to eat your meals?</c:v>
                </c:pt>
                <c:pt idx="4">
                  <c:v>Nurses Q21. When nurses spoke about your care in front of you, were you included in the conversation?</c:v>
                </c:pt>
              </c:strCache>
            </c:strRef>
          </c:cat>
          <c:val>
            <c:numRef>
              <c:f>Sheet1!$B$2:$B$6</c:f>
              <c:numCache>
                <c:formatCode>0.0</c:formatCode>
                <c:ptCount val="5"/>
                <c:pt idx="0">
                  <c:v>5.4</c:v>
                </c:pt>
                <c:pt idx="1">
                  <c:v>6.6</c:v>
                </c:pt>
                <c:pt idx="2">
                  <c:v>8.1</c:v>
                </c:pt>
                <c:pt idx="3">
                  <c:v>7.1</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Q12. How would you rate the hospital food?</c:v>
                </c:pt>
                <c:pt idx="2">
                  <c:v>Doctors Q18. When doctors spoke about your care in front of you, were you included in the conversation?</c:v>
                </c:pt>
                <c:pt idx="3">
                  <c:v>The hospital and ward Q13. Did you get enough help from staff to eat your meals?</c:v>
                </c:pt>
                <c:pt idx="4">
                  <c:v>Nurses Q21. When nurses spoke about your care in front of you, were you included in the conversation?</c:v>
                </c:pt>
              </c:strCache>
            </c:strRef>
          </c:cat>
          <c:val>
            <c:numRef>
              <c:f>Sheet1!$C$2:$C$6</c:f>
              <c:numCache>
                <c:formatCode>0.0</c:formatCode>
                <c:ptCount val="5"/>
                <c:pt idx="0">
                  <c:v>5.9</c:v>
                </c:pt>
                <c:pt idx="1">
                  <c:v>7</c:v>
                </c:pt>
                <c:pt idx="2">
                  <c:v>8.5</c:v>
                </c:pt>
                <c:pt idx="3">
                  <c:v>7.5</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0.24767600000000023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0.22453199999999995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6.2597000000000236E-2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0.65351099999999995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6.2597000000000236E-2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0.2245310000000007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7.5134999999999508E-2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9.2163219999999999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Your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8.2060058361056107</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0.26335602827430016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8.1799000000000177E-2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0.8539759999999994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8.1799000000000177E-2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0.2934070000000002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0.4591030000000007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8.2060060000000004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2</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6.7</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3.3</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8.1999999999999993</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1.8000000000000007</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6.3</c:v>
                </c:pt>
                <c:pt idx="2">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3.7</c:v>
                </c:pt>
                <c:pt idx="2">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8.1</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1.9000000000000004</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2</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8.6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0</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1.4000000000000004</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8.3000000000000007</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1.6999999999999993</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8.4</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1.5999999999999996</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Your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7.5907142711107003</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8.8000000000000007</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1.1999999999999993</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6.3</c:v>
                </c:pt>
                <c:pt idx="1">
                  <c:v>6.6</c:v>
                </c:pt>
                <c:pt idx="2">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3.4000000000000004</c:v>
                </c:pt>
                <c:pt idx="2">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7.2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2.8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5.2</c:v>
                </c:pt>
                <c:pt idx="1">
                  <c:v>4.9000000000000004</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4.8</c:v>
                </c:pt>
                <c:pt idx="1">
                  <c:v>5.0999999999999996</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9.4</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0.59999999999999964</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8.8000000000000007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1.1999999999999993</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9.1999999999999993</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0.80000000000000071</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8.1</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1.9000000000000004</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8.6</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1.4000000000000004</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8.8000000000000007</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1.1999999999999993</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8.1999999999999993</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1.8000000000000007</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7.6</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2.4000000000000004</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7.8</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2.2000000000000002</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c:v>
                </c:pt>
                <c:pt idx="2">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c:v>
                </c:pt>
                <c:pt idx="2">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9</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0.48346844194090011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0.16744300000000045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1.7480859999999998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0.76804499999999987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0.77630800000000022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7.2889160000000004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7.4</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2.5999999999999996</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6.2</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3.8</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9.4</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0.59999999999999964</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3.8851000000000191E-2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0.49998300000000029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0.13939199999999996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1.4552289999999992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0.63937500000000114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0.31098099999999995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7.892512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8.9</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1.0999999999999996</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8.1999999999999993</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1.8000000000000007</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8.6999999999999993</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1.3000000000000007</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6.8</c:v>
                </c:pt>
                <c:pt idx="1">
                  <c:v>7.2</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2.8</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7.7</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2.2999999999999998</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6.9</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3.0999999999999996</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7.5</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2.5</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0</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Your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7.6529154252431004</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6.9</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3.0999999999999996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8.1</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1.9000000000000004</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8.6999999999999993</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1.3000000000000007</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4.5999999999999996</c:v>
                </c:pt>
                <c:pt idx="1">
                  <c:v>4.5999999999999996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5.4</c:v>
                </c:pt>
                <c:pt idx="1">
                  <c:v>5.4</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6.8</c:v>
                </c:pt>
                <c:pt idx="1">
                  <c:v>7.6</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2.4000000000000004</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6.1</c:v>
                </c:pt>
                <c:pt idx="1">
                  <c:v>5.9</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3.9000000000000004</c:v>
                </c:pt>
                <c:pt idx="1">
                  <c:v>4.0999999999999996</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1.9</c:v>
                </c:pt>
                <c:pt idx="1">
                  <c:v>1.5</c:v>
                </c:pt>
                <c:pt idx="2">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8.1</c:v>
                </c:pt>
                <c:pt idx="1">
                  <c:v>8.5</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65.940100000000001</c:v>
                </c:pt>
                <c:pt idx="1">
                  <c:v>3.8147000000000002</c:v>
                </c:pt>
                <c:pt idx="2">
                  <c:v>9.2643000000000004</c:v>
                </c:pt>
                <c:pt idx="3">
                  <c:v>10.354200000000001</c:v>
                </c:pt>
                <c:pt idx="4">
                  <c:v>5.4496000000000002</c:v>
                </c:pt>
                <c:pt idx="5">
                  <c:v>5.1771000000000003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2.3143999999999387E-2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0.4778020000000005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0.13320799999999977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1.3906689999999999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0.61101000000000028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0.43662400000000012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7.9702060000000001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9.1</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0.90000000000000036</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8.1</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1.9000000000000004</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0.18830309710190019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2.0165169999999994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0.88598500000000069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1.5834919999999997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6.1700889999999999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3.962200000000049E-2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0.33285900000000002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9.2799000000000298E-2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0.96880599999999983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0.42565800000000031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0.43600099999999919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8.1018139999999992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0.29053177540350017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9.3963999999999714E-2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0.98097299999999965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0.43100300000000047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0.31126700000000085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7.8656389999999998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0.37244809375560006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0.17101900000000025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1.7854190000000001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0.78444800000000026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0.65838799999999864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7.2422219999999999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4.9134999999999707E-2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0.24581600000000137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6.8531999999999371E-2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0.71546099999999946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6.853100000000012E-2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0.24581700000000062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0.11243499999999962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8.8861709999999992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0.21119402279209964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0.1118030000000001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1.1672169999999999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0.11180399999999935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0.40102900000000119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0.159832999999999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7.9830269999999999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9.2924368535800106E-2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0.11747700000000005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1.2264420000000005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0.11747699999999917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0.4213780000000007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0.21093699999999949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7.9757480000000003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20.111699999999999</c:v>
                </c:pt>
                <c:pt idx="1">
                  <c:v>0.55869999999999997</c:v>
                </c:pt>
                <c:pt idx="2">
                  <c:v>58.379899999999999</c:v>
                </c:pt>
                <c:pt idx="3">
                  <c:v>1.3966000000000001</c:v>
                </c:pt>
                <c:pt idx="4">
                  <c:v>1.6759999999999999</c:v>
                </c:pt>
                <c:pt idx="5">
                  <c:v>7.2625999999999999</c:v>
                </c:pt>
                <c:pt idx="6">
                  <c:v>2.5139999999999998</c:v>
                </c:pt>
                <c:pt idx="7">
                  <c:v>3.3519999999999999</c:v>
                </c:pt>
                <c:pt idx="8">
                  <c:v>4.7485999999999997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0.56134599999999946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0.38039600000000018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0.10605200000000004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1.107164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0.10605099999999901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0.38039600000000107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0.38568199999999919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8.7511510000000001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0.34028696031469963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0.11513099999999987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1.2019479999999998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0.11513000000000062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0.41296200000000027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0.67704200000000014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6.5607259999999998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0.28054500992980014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0.15762600000000049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1.6455899999999994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0.15762600000000049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0.56538699999999942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0.30021699999999996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7.0926130000000001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0.41540953586259999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0.18859000000000048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1.9688479999999995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0.18859000000000048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0.67645099999999925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0.9100210000000013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5.4046180000000001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0.27638199999999991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0.19405199999999923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5.4101000000001065E-2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0.56479999999999997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5.4100000000000037E-2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0.19405299999999848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2.723600000000026E-2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9.4838760000000004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0.7399</c:v>
                </c:pt>
                <c:pt idx="1">
                  <c:v>0.2601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0.7399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Your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8.7222285339288597</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0.10781099999999988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0.24464200000000069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6.8203999999999709E-2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0.71204399999999879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6.8204000000001486E-2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0.24464199999999892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0.19652199999999986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8.829663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0.19922217147079913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5.7240999999999431E-2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0.5975950000000001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5.7242000000000459E-2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0.20532000000000039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0.16258799999999951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9.1896100000000001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0.13911523587499985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8.5757000000000971E-2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0.89528599999999869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8.5757000000000971E-2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0.30759999999999899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5.4483000000001169E-2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8.1474119999999992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52.617100000000001</c:v>
                </c:pt>
                <c:pt idx="2">
                  <c:v>46.5565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Your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8.3588513878327397</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0.10580400000000001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0.28981100000000115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8.0796999999998675E-2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0.8435100000000002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8.0797000000000452E-2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0.28981100000000026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0.15917400000000015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8.5853059999999992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2.2184000000001092E-2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0.25371699999999997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7.0734999999999104E-2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0.73845599999999934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7.0734000000001629E-2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0.23198503551539851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8.7683490000000006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7.0621000000000045E-2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0.30965700000000052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8.633000000000024E-2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0.90127299999999977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8.633000000000024E-2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0.30965799999999888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4.1151000000001048E-2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8.2882110000000004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0.4423749999999993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0.35576400000000064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9.9184999999999413E-2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1.0354720000000004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9.9185000000000301E-2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0.35576399999999886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0.75035200000000124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7.7935400000000001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Your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8.0215898484651493</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0.38912699999999933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0.29532000000000025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8.2333000000000212E-2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0.85954499999999978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8.2333000000000212E-2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0.29532000000000025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0.20988999999999969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7.8697990000000004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0.18832970072940025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8.9658000000000015E-2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0.93602100000000021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8.9658000000000015E-2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0.32159599999999955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0.60457000000000072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6.995082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0.11513446760380042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6.5769999999998774E-2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0.6866260000000004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6.5768999999999522E-2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0.23590900000000126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0.25011399999999995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8.8151080000000004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0.13301099999999977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0.39634099999999961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0.11049700000000051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1.1535730000000006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0.11049699999999874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0.39634099999999961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0.51705100000000037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7.5674580000000002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0.12041302761539985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0.14909399999999984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1.5565280000000001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0.14909499999999998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0.53478799999999982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1.5475800000000008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6.4290580000000004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7.0845000000000002</c:v>
                </c:pt>
                <c:pt idx="1">
                  <c:v>12.5341</c:v>
                </c:pt>
                <c:pt idx="2">
                  <c:v>29.427800000000001</c:v>
                </c:pt>
                <c:pt idx="3">
                  <c:v>50.953699999999998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7.7042168721000337E-2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4.6364999999999768E-2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0.48404700000000034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4.6364999999999768E-2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0.16630700000000154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8.0637999999998655E-2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9.2921150000000008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0.18884900000000115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0.21508000000000038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5.9962999999999766E-2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0.62600299999999898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5.9962999999999766E-2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0.21508000000000038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0.1783929999999998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8.8340750000000003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0.24702297606460011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8.9922000000000502E-2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0.9387799999999995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8.9921999999999613E-2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0.32254400000000061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0.41494999999999926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8.3700240000000008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Your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8.1107955828576301</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5.848399999999998E-2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0.23189499999999974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6.4650000000000318E-2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0.67494300000000074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6.4650000000000318E-2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0.23189499999999974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0.10584599999999966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8.8733430000000002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0.40901099999999957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0.30685100000000087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8.5547999999999291E-2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0.8931060000000004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8.554700000000004E-2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0.30685099999999998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0.29090399999999939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7.4274040000000001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2.4267000000000039E-2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0.31721399999999988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8.8436999999999877E-2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0.92326700000000095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8.8436999999998989E-2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0.31721300000000063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0.43466199999999944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8.0316390000000002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Your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7.48012097924014</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RYJ | Imperial College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RYJ | Imperial College Healthcare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RYJ | Imperial College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Imperial College Healthcare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33520842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12907515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44002296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14853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65639128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287807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110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621627"/>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3889466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77630721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99026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9334605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4040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88062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4447101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75441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09735495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4698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312956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243285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33146472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24384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2790988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97791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43213648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4038310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95707278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7721316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38717804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491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24723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10563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9581503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8664064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24232772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54174902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7299202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5404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6329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94171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373396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60008714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25293852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9193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38441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3678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95380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7046738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88755855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39887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9370947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22948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5165147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22067940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94950960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0522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96875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9069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253806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3580714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00075568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78429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1279959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2676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9844728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2728366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2910412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23939234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1061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31942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29248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493552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5357942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157034630"/>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25778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8392484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68526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0794823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9819245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3312963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54018807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79762447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09928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3809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27045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1597261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572863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97081324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11311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0698635"/>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1977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166213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18347665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53604878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62148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6237854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93223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90225683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2798491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82871401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407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4856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50584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049929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1575222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92743272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58797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2253820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165498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39545777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3486708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42712282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22957573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09476485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8633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9052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34747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7856562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0987151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98107267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52761787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9453340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21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8329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097347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66115458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66968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8543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7879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762268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0286642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90116809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7868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7108310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698278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29277341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6458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4357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09380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259195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9455716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66515613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969937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2564282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500996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40800016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5978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2909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272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598831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5850850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54800769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165845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66561531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62536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49126617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25613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74640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5763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8539558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4518318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8515242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0137423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3308882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6520200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26410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9319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63375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7010125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6813851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6502781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91268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39105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990972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093429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24558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6619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3025143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6964102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5713745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3830044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65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6253243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6971214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61457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43472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1966536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4687988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3209934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9788223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78677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3181735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2303595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09778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065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5195629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8918709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0749503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527740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0120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2370771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0093682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2024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23820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3082806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974434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6316948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1684924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7555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7980215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9573364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84571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0270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282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21202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82593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516793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561634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8113021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1418989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8300276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57390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7914985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9979974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1590171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1322261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0395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5393491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9331905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45790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45358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7823319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8811840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7593008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6158038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81299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0532013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080404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91506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48763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572802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16519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6347694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5520480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8465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0833594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4620230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61499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059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3937851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2480170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3336183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6010779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13109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5256022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2803321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25550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5189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59001724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1675852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8121614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6873526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8882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951417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42829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47342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4558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3522795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6918835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8106679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1413789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22479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3553968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0933597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70518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9713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2048706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8317190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6561673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7097081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89673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0347426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0439333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03875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00683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9358961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7749497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2013836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353321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2607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9130642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1726049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56196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4797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5302389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8791265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9795357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0070057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93121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369368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564574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8935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6898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93477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3545276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9875647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4013592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82293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8705516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193524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35548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23231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74611477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607353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8728293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25883673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2832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7582447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1024753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330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05981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0719779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5109137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5844038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712395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887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8692934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3620042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3687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12866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34809464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8304604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2009006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8127092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7744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0910530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9096941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26223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64475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770546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9769508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6673673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979046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70988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474863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71991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37305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21576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55496020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8267738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4791732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52259410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4529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0560738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6407264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9508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08784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6628578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8731419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8959457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1275100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42771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2586638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5921337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13309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43347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8269460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6830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3914669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939093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MARY'S HOSPITAL (HQ)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CHARING CROSS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HAMMERSMITH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3543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3871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4513419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09900624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065801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99914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46929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85458221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85870872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87145555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92868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629183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406266675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75040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290391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70938206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90061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42225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032964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60994124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50109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1881833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4136603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61047011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6911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78612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0803739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20485162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2.3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2841818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55393387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1544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992260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637988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596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59422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8611954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4672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49281473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4378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609026953"/>
              </p:ext>
            </p:extLst>
          </p:nvPr>
        </p:nvGraphicFramePr>
        <p:xfrm>
          <a:off x="469068"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9018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309429948"/>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Q33. Beforehand, how well did hospital staff explain how you might feel after you had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06118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Imperial College Healthcare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75278035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Further health or social care services: patients being given information about further health or social care services they may need after leaving hospital
Feedback on care: patients being asked to give their views on the quality of their care
Dietary needs or requirements: patients being offered food that met any dietary needs or requirements they had
Changing wards during the night: staff explaining the reason for patients needing to change wards during the night
Waiting to get to a bed: patients feeling that they waited the right amount of time to get to a bed on a ward after they arrived at the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676969415"/>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Quality of food: patients describing the hospital food as good
Including patients: patients feeling included in doctors' conversations about their care
Help with eating: patients being given enough help from staff to eat meals, if needed
Including patients: patients feeling included in nurses' conversations about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Imperial College Healthcare NHS Trust who had attended in late 2021. Responses were received from 367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8703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937594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367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28541461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5167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16203737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246884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76135516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25304712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111700433"/>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63352486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43696087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30932729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377488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18000176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969407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10075916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78350111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16854</Words>
  <Application>Microsoft Office PowerPoint</Application>
  <PresentationFormat>Widescreen</PresentationFormat>
  <Paragraphs>2431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Imperial College Healthcare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